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Roboto"/>
      <p:regular r:id="rId25"/>
      <p:bold r:id="rId26"/>
      <p:italic r:id="rId27"/>
      <p:boldItalic r:id="rId28"/>
    </p:embeddedFont>
    <p:embeddedFont>
      <p:font typeface="Indie Flower"/>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B048BE2-2E2D-43E7-9103-B07CD1A1BA86}">
  <a:tblStyle styleId="{FB048BE2-2E2D-43E7-9103-B07CD1A1BA8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IndieFlower-regular.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fbM1LbQELGE"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7ad229c268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7ad229c268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many times would you guess you breath in and out each day?  22,000 times.  It’s so automatic, we don’t even have to think about it.</a:t>
            </a:r>
            <a:endParaRPr/>
          </a:p>
          <a:p>
            <a:pPr indent="0" lvl="0" marL="0" rtl="0" algn="l">
              <a:spcBef>
                <a:spcPts val="0"/>
              </a:spcBef>
              <a:spcAft>
                <a:spcPts val="0"/>
              </a:spcAft>
              <a:buNone/>
            </a:pPr>
            <a:r>
              <a:rPr lang="en"/>
              <a:t>When we breathe in, it is like we are breathing in God’s love (everyone inhale) </a:t>
            </a:r>
            <a:endParaRPr/>
          </a:p>
          <a:p>
            <a:pPr indent="0" lvl="0" marL="0" rtl="0" algn="l">
              <a:spcBef>
                <a:spcPts val="0"/>
              </a:spcBef>
              <a:spcAft>
                <a:spcPts val="0"/>
              </a:spcAft>
              <a:buNone/>
            </a:pPr>
            <a:r>
              <a:rPr lang="en"/>
              <a:t>And with God’s love in our hearts we spread His love to everyone around us. One of </a:t>
            </a:r>
            <a:r>
              <a:rPr lang="en"/>
              <a:t>the very</a:t>
            </a:r>
            <a:r>
              <a:rPr lang="en"/>
              <a:t> best ways to share that love is through service.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d60ace6615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d60ace6615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 at this picture and raise your hand if you can see one form of service and the effect it has in a community.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d6d372b46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d6d372b46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4000"/>
              </a:spcAft>
              <a:buNone/>
            </a:pPr>
            <a:r>
              <a:rPr lang="en" sz="1200">
                <a:solidFill>
                  <a:schemeClr val="dk1"/>
                </a:solidFill>
                <a:highlight>
                  <a:schemeClr val="lt1"/>
                </a:highlight>
                <a:latin typeface="Roboto"/>
                <a:ea typeface="Roboto"/>
                <a:cs typeface="Roboto"/>
                <a:sym typeface="Roboto"/>
              </a:rPr>
              <a:t>Everyone stand up behind your chair. Isn’t this a cute picture; the frog is exercising by making EXTRA large movements. Look how high he is stepping. </a:t>
            </a:r>
            <a:r>
              <a:rPr lang="en" sz="1200">
                <a:solidFill>
                  <a:schemeClr val="dk1"/>
                </a:solidFill>
                <a:highlight>
                  <a:schemeClr val="lt1"/>
                </a:highlight>
                <a:latin typeface="Roboto"/>
                <a:ea typeface="Roboto"/>
                <a:cs typeface="Roboto"/>
                <a:sym typeface="Roboto"/>
              </a:rPr>
              <a:t> One at a time, each student is going to be called upon to make a BIG movement, maybe jumping as high as you can. Let’s take an example:  a student might say, “Kayla!” while dramatically dropping to one knee and doing Jazz Hands. After Kayla does her move, the</a:t>
            </a:r>
            <a:r>
              <a:rPr lang="en" sz="1200">
                <a:solidFill>
                  <a:schemeClr val="dk1"/>
                </a:solidFill>
                <a:highlight>
                  <a:srgbClr val="FFFF00"/>
                </a:highlight>
                <a:latin typeface="Roboto"/>
                <a:ea typeface="Roboto"/>
                <a:cs typeface="Roboto"/>
                <a:sym typeface="Roboto"/>
              </a:rPr>
              <a:t> rest of the class says Kayla’s name in unison and imitates her moves</a:t>
            </a:r>
            <a:r>
              <a:rPr lang="en" sz="1200">
                <a:solidFill>
                  <a:schemeClr val="dk1"/>
                </a:solidFill>
                <a:highlight>
                  <a:schemeClr val="lt1"/>
                </a:highlight>
                <a:latin typeface="Roboto"/>
                <a:ea typeface="Roboto"/>
                <a:cs typeface="Roboto"/>
                <a:sym typeface="Roboto"/>
              </a:rPr>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cd79d6335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cd79d6335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look at the men climbing the tree.  It really looks like very hard work. How do you think they are contributing to their community who are looking on with so much interest? (helping bring down the coconuts safely)   How ‘bout the little girl.  She can’t climb a huge palm tree.  What is she doing that will benefit her community?</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d60ace6615_3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d60ace6615_3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Read beginning story until audio starts.</a:t>
            </a:r>
            <a:endParaRPr/>
          </a:p>
          <a:p>
            <a:pPr indent="0" lvl="0" marL="0" rtl="0" algn="l">
              <a:spcBef>
                <a:spcPts val="0"/>
              </a:spcBef>
              <a:spcAft>
                <a:spcPts val="0"/>
              </a:spcAft>
              <a:buNone/>
            </a:pPr>
            <a:r>
              <a:rPr lang="en"/>
              <a:t>Talk about the story--- have you ever </a:t>
            </a:r>
            <a:r>
              <a:rPr lang="en"/>
              <a:t>thought</a:t>
            </a:r>
            <a:r>
              <a:rPr lang="en"/>
              <a:t> of the garbage man as serving God as they go around your neighborhood? </a:t>
            </a:r>
            <a:endParaRPr/>
          </a:p>
          <a:p>
            <a:pPr indent="0" lvl="0" marL="0" rtl="0" algn="l">
              <a:spcBef>
                <a:spcPts val="0"/>
              </a:spcBef>
              <a:spcAft>
                <a:spcPts val="0"/>
              </a:spcAft>
              <a:buNone/>
            </a:pPr>
            <a:r>
              <a:rPr lang="en"/>
              <a:t>Any work done in the spirit of service is worship, prayer.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cd79d6335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cd79d6335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Have you thought what you would like to do when you grow up? (Veterinarian, fireman, scientist…)</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Draw picture of yourself in the future when you are a grown-up working in a service occupation.</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d1713ca31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d1713ca31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Play Blessed is the Spot URL </a:t>
            </a:r>
            <a:r>
              <a:rPr lang="en">
                <a:solidFill>
                  <a:schemeClr val="dk2"/>
                </a:solidFill>
              </a:rPr>
              <a:t> </a:t>
            </a:r>
            <a:r>
              <a:rPr lang="en" sz="1200">
                <a:solidFill>
                  <a:schemeClr val="dk1"/>
                </a:solidFill>
                <a:highlight>
                  <a:srgbClr val="FFFF00"/>
                </a:highlight>
              </a:rPr>
              <a:t>audio only</a:t>
            </a:r>
            <a:r>
              <a:rPr lang="en">
                <a:solidFill>
                  <a:schemeClr val="dk2"/>
                </a:solidFill>
              </a:rPr>
              <a:t>  </a:t>
            </a:r>
            <a:r>
              <a:rPr lang="en" sz="1400" u="sng">
                <a:solidFill>
                  <a:schemeClr val="hlink"/>
                </a:solidFill>
                <a:hlinkClick r:id="rId2"/>
              </a:rPr>
              <a:t>https://www.youtube.com/watch?v=fbM1LbQELGE</a:t>
            </a:r>
            <a:r>
              <a:rPr lang="en" sz="1400">
                <a:solidFill>
                  <a:schemeClr val="dk2"/>
                </a:solidFill>
              </a:rPr>
              <a:t>  </a:t>
            </a:r>
            <a:endParaRPr sz="1400">
              <a:solidFill>
                <a:schemeClr val="dk2"/>
              </a:solidFill>
            </a:endParaRPr>
          </a:p>
          <a:p>
            <a:pPr indent="0" lvl="0" marL="0" rtl="0" algn="l">
              <a:spcBef>
                <a:spcPts val="0"/>
              </a:spcBef>
              <a:spcAft>
                <a:spcPts val="0"/>
              </a:spcAft>
              <a:buNone/>
            </a:pPr>
            <a:r>
              <a:rPr lang="en" sz="1400">
                <a:solidFill>
                  <a:schemeClr val="dk2"/>
                </a:solidFill>
              </a:rPr>
              <a:t>Children repeat gestures with Diedre and try to sing along. </a:t>
            </a:r>
            <a:endParaRPr sz="1400">
              <a:solidFill>
                <a:schemeClr val="dk2"/>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d1713ca313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d1713ca313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d5c816150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d5c81615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d16b07643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d16b07643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d60ace6615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d60ace6615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Prayer sharers from memory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d71fb4f0e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d71fb4f0e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Everyone and Diedre review </a:t>
            </a:r>
            <a:r>
              <a:rPr lang="en"/>
              <a:t>with</a:t>
            </a:r>
            <a:r>
              <a:rPr lang="en"/>
              <a:t> gestures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cd79d6335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cd79d6335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d1713ca313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d1713ca313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With His heart filled with the love of God, 'Abdu'l-Baha spent every moment in service to humanity.  He is the perfect Example of how we should serve. 'Abdu'l-Baha was constantly active, working for the good of all. Early each morning He would make His round of visits to the residents of 'Akka. He would visit the elderly, the sick, and the suffering, seeing to their needs and offering them comfort and assistance. People from all walks of life would bring their problems and concerns to Him, seeking His guidance and counsel. He would give them encouragement and advice and would help to ease their difficulties.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d1713ca31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d1713ca31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 by Noura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d6d372b466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d6d372b466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“Abdu’l-Baha encourages us saying May your hearts leap for joy…</a:t>
            </a:r>
            <a:endParaRPr/>
          </a:p>
          <a:p>
            <a:pPr indent="0" lvl="0" marL="0" rtl="0" algn="l">
              <a:spcBef>
                <a:spcPts val="0"/>
              </a:spcBef>
              <a:spcAft>
                <a:spcPts val="0"/>
              </a:spcAft>
              <a:buNone/>
            </a:pPr>
            <a:r>
              <a:rPr lang="en"/>
              <a:t> It’s interesting that </a:t>
            </a:r>
            <a:r>
              <a:rPr lang="en" sz="1200">
                <a:solidFill>
                  <a:schemeClr val="dk1"/>
                </a:solidFill>
              </a:rPr>
              <a:t>‘Abdu’l-Baha speaks of the similarity between breathing and serving others.</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‘Abdu’l-Baha didn’t take a breath without thinking of how He could improve the lives of others.  </a:t>
            </a:r>
            <a:endParaRPr sz="9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d6d372b466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d6d372b466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Let’s look at trees. </a:t>
            </a:r>
            <a:r>
              <a:rPr lang="en" sz="1300">
                <a:solidFill>
                  <a:schemeClr val="dk1"/>
                </a:solidFill>
                <a:highlight>
                  <a:schemeClr val="lt1"/>
                </a:highlight>
                <a:latin typeface="Roboto"/>
                <a:ea typeface="Roboto"/>
                <a:cs typeface="Roboto"/>
                <a:sym typeface="Roboto"/>
              </a:rPr>
              <a:t>Through a process called photosynthesis, leaves pull in carbon dioxide and water and use the energy of the sun to convert this into chemical compounds that feed the tree.  But as a by-product of that chemical reaction oxygen is produced and released by the tree.  In one year a mature tree will absorb more than 48 pounds of carbon dioxide from the atmosphere and release oxygen in exchange. One large tree can provide a day’s supply of oxygen for up to four people. See how the trees serve all of us.</a:t>
            </a:r>
            <a:endParaRPr sz="1300">
              <a:solidFill>
                <a:schemeClr val="dk1"/>
              </a:solidFill>
              <a:highlight>
                <a:schemeClr val="lt1"/>
              </a:highlight>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4.jp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hyperlink" Target="https://www.youtube.com/watch?v=gvdIaLHYUws&amp;list=RDCMUCILamLkehRwaRRBjhNIw_1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hyperlink" Target="https://www.youtube.com/watch?v=fbM1LbQELG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pic>
        <p:nvPicPr>
          <p:cNvPr descr="Free HD Wallpapers for your computer: Hummingbird flying on a black  background | Hummingbird wallpaper, Hummingbird pictures, Bird pictures" id="54" name="Google Shape;54;p13"/>
          <p:cNvPicPr preferRelativeResize="0"/>
          <p:nvPr/>
        </p:nvPicPr>
        <p:blipFill rotWithShape="1">
          <a:blip r:embed="rId4">
            <a:alphaModFix/>
          </a:blip>
          <a:srcRect b="14894" l="19497" r="16702" t="18968"/>
          <a:stretch/>
        </p:blipFill>
        <p:spPr>
          <a:xfrm>
            <a:off x="616675" y="259225"/>
            <a:ext cx="1504176" cy="974600"/>
          </a:xfrm>
          <a:prstGeom prst="rect">
            <a:avLst/>
          </a:prstGeom>
          <a:noFill/>
          <a:ln>
            <a:noFill/>
          </a:ln>
        </p:spPr>
      </p:pic>
      <p:pic>
        <p:nvPicPr>
          <p:cNvPr id="55" name="Google Shape;55;p13"/>
          <p:cNvPicPr preferRelativeResize="0"/>
          <p:nvPr/>
        </p:nvPicPr>
        <p:blipFill rotWithShape="1">
          <a:blip r:embed="rId5">
            <a:alphaModFix/>
          </a:blip>
          <a:srcRect b="0" l="7830" r="17875" t="6681"/>
          <a:stretch/>
        </p:blipFill>
        <p:spPr>
          <a:xfrm>
            <a:off x="7438450" y="363722"/>
            <a:ext cx="1140600" cy="107851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13" name="Shape 113"/>
        <p:cNvGrpSpPr/>
        <p:nvPr/>
      </p:nvGrpSpPr>
      <p:grpSpPr>
        <a:xfrm>
          <a:off x="0" y="0"/>
          <a:ext cx="0" cy="0"/>
          <a:chOff x="0" y="0"/>
          <a:chExt cx="0" cy="0"/>
        </a:xfrm>
      </p:grpSpPr>
      <p:sp>
        <p:nvSpPr>
          <p:cNvPr id="114" name="Google Shape;114;p22"/>
          <p:cNvSpPr txBox="1"/>
          <p:nvPr/>
        </p:nvSpPr>
        <p:spPr>
          <a:xfrm>
            <a:off x="556350" y="-460675"/>
            <a:ext cx="8031300" cy="230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t>  </a:t>
            </a:r>
            <a:endParaRPr sz="2600"/>
          </a:p>
          <a:p>
            <a:pPr indent="0" lvl="0" marL="0" rtl="0" algn="l">
              <a:spcBef>
                <a:spcPts val="0"/>
              </a:spcBef>
              <a:spcAft>
                <a:spcPts val="0"/>
              </a:spcAft>
              <a:buNone/>
            </a:pPr>
            <a:r>
              <a:rPr lang="en" sz="2800"/>
              <a:t>  </a:t>
            </a:r>
            <a:r>
              <a:rPr lang="en" sz="2800"/>
              <a:t>When we breathe in, it is like we are breathing </a:t>
            </a:r>
            <a:endParaRPr sz="2800"/>
          </a:p>
          <a:p>
            <a:pPr indent="0" lvl="0" marL="0" rtl="0" algn="l">
              <a:spcBef>
                <a:spcPts val="0"/>
              </a:spcBef>
              <a:spcAft>
                <a:spcPts val="0"/>
              </a:spcAft>
              <a:buNone/>
            </a:pPr>
            <a:r>
              <a:rPr lang="en" sz="2800"/>
              <a:t>  in God’s love, and when we breathe out we are </a:t>
            </a:r>
            <a:endParaRPr sz="2800"/>
          </a:p>
          <a:p>
            <a:pPr indent="0" lvl="0" marL="0" rtl="0" algn="l">
              <a:spcBef>
                <a:spcPts val="0"/>
              </a:spcBef>
              <a:spcAft>
                <a:spcPts val="0"/>
              </a:spcAft>
              <a:buNone/>
            </a:pPr>
            <a:r>
              <a:rPr lang="en" sz="2800"/>
              <a:t>  spreading God’s love.        </a:t>
            </a:r>
            <a:endParaRPr sz="2800"/>
          </a:p>
          <a:p>
            <a:pPr indent="0" lvl="0" marL="0" rtl="0" algn="l">
              <a:spcBef>
                <a:spcPts val="0"/>
              </a:spcBef>
              <a:spcAft>
                <a:spcPts val="0"/>
              </a:spcAft>
              <a:buNone/>
            </a:pPr>
            <a:r>
              <a:rPr lang="en" sz="2800"/>
              <a:t>  .</a:t>
            </a:r>
            <a:endParaRPr sz="2800"/>
          </a:p>
        </p:txBody>
      </p:sp>
      <p:pic>
        <p:nvPicPr>
          <p:cNvPr id="115" name="Google Shape;115;p22"/>
          <p:cNvPicPr preferRelativeResize="0"/>
          <p:nvPr/>
        </p:nvPicPr>
        <p:blipFill>
          <a:blip r:embed="rId3">
            <a:alphaModFix/>
          </a:blip>
          <a:stretch>
            <a:fillRect/>
          </a:stretch>
        </p:blipFill>
        <p:spPr>
          <a:xfrm>
            <a:off x="5132625" y="1446600"/>
            <a:ext cx="3857625" cy="3544500"/>
          </a:xfrm>
          <a:prstGeom prst="rect">
            <a:avLst/>
          </a:prstGeom>
          <a:noFill/>
          <a:ln cap="flat" cmpd="sng" w="28575">
            <a:solidFill>
              <a:schemeClr val="dk2"/>
            </a:solidFill>
            <a:prstDash val="solid"/>
            <a:round/>
            <a:headEnd len="sm" w="sm" type="none"/>
            <a:tailEnd len="sm" w="sm" type="none"/>
          </a:ln>
        </p:spPr>
      </p:pic>
      <p:pic>
        <p:nvPicPr>
          <p:cNvPr id="116" name="Google Shape;116;p22"/>
          <p:cNvPicPr preferRelativeResize="0"/>
          <p:nvPr/>
        </p:nvPicPr>
        <p:blipFill>
          <a:blip r:embed="rId4">
            <a:alphaModFix/>
          </a:blip>
          <a:stretch>
            <a:fillRect/>
          </a:stretch>
        </p:blipFill>
        <p:spPr>
          <a:xfrm>
            <a:off x="599750" y="1429655"/>
            <a:ext cx="4215626" cy="3561444"/>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78D8"/>
        </a:solidFill>
      </p:bgPr>
    </p:bg>
    <p:spTree>
      <p:nvGrpSpPr>
        <p:cNvPr id="120" name="Shape 120"/>
        <p:cNvGrpSpPr/>
        <p:nvPr/>
      </p:nvGrpSpPr>
      <p:grpSpPr>
        <a:xfrm>
          <a:off x="0" y="0"/>
          <a:ext cx="0" cy="0"/>
          <a:chOff x="0" y="0"/>
          <a:chExt cx="0" cy="0"/>
        </a:xfrm>
      </p:grpSpPr>
      <p:pic>
        <p:nvPicPr>
          <p:cNvPr id="121" name="Google Shape;121;p23"/>
          <p:cNvPicPr preferRelativeResize="0"/>
          <p:nvPr/>
        </p:nvPicPr>
        <p:blipFill>
          <a:blip r:embed="rId3">
            <a:alphaModFix/>
          </a:blip>
          <a:stretch>
            <a:fillRect/>
          </a:stretch>
        </p:blipFill>
        <p:spPr>
          <a:xfrm>
            <a:off x="1630900" y="410500"/>
            <a:ext cx="5948525" cy="4322500"/>
          </a:xfrm>
          <a:prstGeom prst="rect">
            <a:avLst/>
          </a:prstGeom>
          <a:noFill/>
          <a:ln cap="flat" cmpd="sng" w="38100">
            <a:solidFill>
              <a:srgbClr val="BF9000"/>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24"/>
          <p:cNvPicPr preferRelativeResize="0"/>
          <p:nvPr/>
        </p:nvPicPr>
        <p:blipFill>
          <a:blip r:embed="rId3">
            <a:alphaModFix/>
          </a:blip>
          <a:stretch>
            <a:fillRect/>
          </a:stretch>
        </p:blipFill>
        <p:spPr>
          <a:xfrm>
            <a:off x="0" y="0"/>
            <a:ext cx="9144000" cy="5184875"/>
          </a:xfrm>
          <a:prstGeom prst="rect">
            <a:avLst/>
          </a:prstGeom>
          <a:noFill/>
          <a:ln>
            <a:noFill/>
          </a:ln>
        </p:spPr>
      </p:pic>
      <p:sp>
        <p:nvSpPr>
          <p:cNvPr id="127" name="Google Shape;127;p24"/>
          <p:cNvSpPr/>
          <p:nvPr/>
        </p:nvSpPr>
        <p:spPr>
          <a:xfrm>
            <a:off x="476136" y="192876"/>
            <a:ext cx="8191727" cy="568412"/>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38761D"/>
                </a:solidFill>
                <a:latin typeface="Arial"/>
              </a:rPr>
              <a:t>MOVEMENT  ACTIVITY</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31" name="Shape 131"/>
        <p:cNvGrpSpPr/>
        <p:nvPr/>
      </p:nvGrpSpPr>
      <p:grpSpPr>
        <a:xfrm>
          <a:off x="0" y="0"/>
          <a:ext cx="0" cy="0"/>
          <a:chOff x="0" y="0"/>
          <a:chExt cx="0" cy="0"/>
        </a:xfrm>
      </p:grpSpPr>
      <p:pic>
        <p:nvPicPr>
          <p:cNvPr id="132" name="Google Shape;132;p25"/>
          <p:cNvPicPr preferRelativeResize="0"/>
          <p:nvPr/>
        </p:nvPicPr>
        <p:blipFill>
          <a:blip r:embed="rId3">
            <a:alphaModFix/>
          </a:blip>
          <a:stretch>
            <a:fillRect/>
          </a:stretch>
        </p:blipFill>
        <p:spPr>
          <a:xfrm>
            <a:off x="560925" y="322837"/>
            <a:ext cx="3533025" cy="4497826"/>
          </a:xfrm>
          <a:prstGeom prst="rect">
            <a:avLst/>
          </a:prstGeom>
          <a:noFill/>
          <a:ln cap="flat" cmpd="sng" w="38100">
            <a:solidFill>
              <a:srgbClr val="434343"/>
            </a:solidFill>
            <a:prstDash val="solid"/>
            <a:round/>
            <a:headEnd len="sm" w="sm" type="none"/>
            <a:tailEnd len="sm" w="sm" type="none"/>
          </a:ln>
        </p:spPr>
      </p:pic>
      <p:pic>
        <p:nvPicPr>
          <p:cNvPr id="133" name="Google Shape;133;p25"/>
          <p:cNvPicPr preferRelativeResize="0"/>
          <p:nvPr/>
        </p:nvPicPr>
        <p:blipFill>
          <a:blip r:embed="rId4">
            <a:alphaModFix/>
          </a:blip>
          <a:stretch>
            <a:fillRect/>
          </a:stretch>
        </p:blipFill>
        <p:spPr>
          <a:xfrm>
            <a:off x="4850150" y="322837"/>
            <a:ext cx="3763825" cy="4497826"/>
          </a:xfrm>
          <a:prstGeom prst="rect">
            <a:avLst/>
          </a:prstGeom>
          <a:noFill/>
          <a:ln cap="flat" cmpd="sng" w="38100">
            <a:solidFill>
              <a:srgbClr val="434343"/>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0000"/>
        </a:solidFill>
      </p:bgPr>
    </p:bg>
    <p:spTree>
      <p:nvGrpSpPr>
        <p:cNvPr id="137" name="Shape 137"/>
        <p:cNvGrpSpPr/>
        <p:nvPr/>
      </p:nvGrpSpPr>
      <p:grpSpPr>
        <a:xfrm>
          <a:off x="0" y="0"/>
          <a:ext cx="0" cy="0"/>
          <a:chOff x="0" y="0"/>
          <a:chExt cx="0" cy="0"/>
        </a:xfrm>
      </p:grpSpPr>
      <p:sp>
        <p:nvSpPr>
          <p:cNvPr id="138" name="Google Shape;138;p2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39" name="Google Shape;139;p26"/>
          <p:cNvPicPr preferRelativeResize="0"/>
          <p:nvPr/>
        </p:nvPicPr>
        <p:blipFill>
          <a:blip r:embed="rId3">
            <a:alphaModFix/>
          </a:blip>
          <a:stretch>
            <a:fillRect/>
          </a:stretch>
        </p:blipFill>
        <p:spPr>
          <a:xfrm>
            <a:off x="0" y="0"/>
            <a:ext cx="9144000" cy="4354700"/>
          </a:xfrm>
          <a:prstGeom prst="rect">
            <a:avLst/>
          </a:prstGeom>
          <a:noFill/>
          <a:ln>
            <a:noFill/>
          </a:ln>
        </p:spPr>
      </p:pic>
      <p:sp>
        <p:nvSpPr>
          <p:cNvPr id="140" name="Google Shape;140;p26"/>
          <p:cNvSpPr txBox="1"/>
          <p:nvPr/>
        </p:nvSpPr>
        <p:spPr>
          <a:xfrm>
            <a:off x="1694950" y="1025650"/>
            <a:ext cx="3876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a:p>
        </p:txBody>
      </p:sp>
      <p:sp>
        <p:nvSpPr>
          <p:cNvPr id="141" name="Google Shape;141;p26"/>
          <p:cNvSpPr txBox="1"/>
          <p:nvPr/>
        </p:nvSpPr>
        <p:spPr>
          <a:xfrm>
            <a:off x="912650" y="4067875"/>
            <a:ext cx="8127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u="sng">
                <a:solidFill>
                  <a:schemeClr val="dk1"/>
                </a:solidFill>
                <a:hlinkClick r:id="rId4">
                  <a:extLst>
                    <a:ext uri="{A12FA001-AC4F-418D-AE19-62706E023703}">
                      <ahyp:hlinkClr val="tx"/>
                    </a:ext>
                  </a:extLst>
                </a:hlinkClick>
              </a:rPr>
              <a:t>https://www.youtube.com/watch?v=gvdIaLHYUws&amp;list=RDCMUCILamLkehRwaRRBjhNIw_1g</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
        <p:nvSpPr>
          <p:cNvPr id="142" name="Google Shape;142;p26"/>
          <p:cNvSpPr/>
          <p:nvPr/>
        </p:nvSpPr>
        <p:spPr>
          <a:xfrm>
            <a:off x="398025" y="4527900"/>
            <a:ext cx="8191142" cy="47870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STORY  TIME</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6" name="Shape 146"/>
        <p:cNvGrpSpPr/>
        <p:nvPr/>
      </p:nvGrpSpPr>
      <p:grpSpPr>
        <a:xfrm>
          <a:off x="0" y="0"/>
          <a:ext cx="0" cy="0"/>
          <a:chOff x="0" y="0"/>
          <a:chExt cx="0" cy="0"/>
        </a:xfrm>
      </p:grpSpPr>
      <p:sp>
        <p:nvSpPr>
          <p:cNvPr id="147" name="Google Shape;147;p27"/>
          <p:cNvSpPr txBox="1"/>
          <p:nvPr/>
        </p:nvSpPr>
        <p:spPr>
          <a:xfrm>
            <a:off x="321600" y="434600"/>
            <a:ext cx="385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48" name="Google Shape;148;p27"/>
          <p:cNvPicPr preferRelativeResize="0"/>
          <p:nvPr/>
        </p:nvPicPr>
        <p:blipFill rotWithShape="1">
          <a:blip r:embed="rId3">
            <a:alphaModFix/>
          </a:blip>
          <a:srcRect b="4707" l="0" r="0" t="0"/>
          <a:stretch/>
        </p:blipFill>
        <p:spPr>
          <a:xfrm>
            <a:off x="5219750" y="266338"/>
            <a:ext cx="3521500" cy="4610826"/>
          </a:xfrm>
          <a:prstGeom prst="rect">
            <a:avLst/>
          </a:prstGeom>
          <a:noFill/>
          <a:ln>
            <a:noFill/>
          </a:ln>
        </p:spPr>
      </p:pic>
      <p:sp>
        <p:nvSpPr>
          <p:cNvPr id="149" name="Google Shape;149;p27"/>
          <p:cNvSpPr/>
          <p:nvPr/>
        </p:nvSpPr>
        <p:spPr>
          <a:xfrm>
            <a:off x="1739675" y="1250850"/>
            <a:ext cx="1733599" cy="58234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D966"/>
                </a:solidFill>
                <a:latin typeface="Arial"/>
              </a:rPr>
              <a:t>Art</a:t>
            </a:r>
          </a:p>
        </p:txBody>
      </p:sp>
      <p:sp>
        <p:nvSpPr>
          <p:cNvPr id="150" name="Google Shape;150;p27"/>
          <p:cNvSpPr/>
          <p:nvPr/>
        </p:nvSpPr>
        <p:spPr>
          <a:xfrm>
            <a:off x="362800" y="2249250"/>
            <a:ext cx="4487350" cy="7584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D966"/>
                </a:solidFill>
                <a:latin typeface="Arial"/>
              </a:rPr>
              <a:t>Activity</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8"/>
          <p:cNvPicPr preferRelativeResize="0"/>
          <p:nvPr/>
        </p:nvPicPr>
        <p:blipFill>
          <a:blip r:embed="rId3">
            <a:alphaModFix/>
          </a:blip>
          <a:stretch>
            <a:fillRect/>
          </a:stretch>
        </p:blipFill>
        <p:spPr>
          <a:xfrm>
            <a:off x="0" y="-191225"/>
            <a:ext cx="9144001" cy="5334724"/>
          </a:xfrm>
          <a:prstGeom prst="rect">
            <a:avLst/>
          </a:prstGeom>
          <a:noFill/>
          <a:ln>
            <a:noFill/>
          </a:ln>
        </p:spPr>
      </p:pic>
      <p:sp>
        <p:nvSpPr>
          <p:cNvPr id="156" name="Google Shape;156;p28"/>
          <p:cNvSpPr/>
          <p:nvPr/>
        </p:nvSpPr>
        <p:spPr>
          <a:xfrm>
            <a:off x="511025" y="4580700"/>
            <a:ext cx="8191998" cy="504126"/>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rgbClr val="C9DAF8"/>
                </a:solidFill>
                <a:latin typeface="Arial"/>
              </a:rPr>
              <a:t>Closing  Prayers</a:t>
            </a:r>
          </a:p>
        </p:txBody>
      </p:sp>
      <p:sp>
        <p:nvSpPr>
          <p:cNvPr id="157" name="Google Shape;157;p2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00FFFF"/>
              </a:solidFill>
            </a:endParaRPr>
          </a:p>
        </p:txBody>
      </p:sp>
      <p:sp>
        <p:nvSpPr>
          <p:cNvPr id="158" name="Google Shape;158;p28"/>
          <p:cNvSpPr txBox="1"/>
          <p:nvPr/>
        </p:nvSpPr>
        <p:spPr>
          <a:xfrm>
            <a:off x="152400" y="15240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accent5"/>
                </a:solidFill>
                <a:hlinkClick r:id="rId4">
                  <a:extLst>
                    <a:ext uri="{A12FA001-AC4F-418D-AE19-62706E023703}">
                      <ahyp:hlinkClr val="tx"/>
                    </a:ext>
                  </a:extLst>
                </a:hlinkClick>
              </a:rPr>
              <a:t>https://www.youtube.com/watch?v=fbM1LbQELGE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C232"/>
        </a:solidFill>
      </p:bgPr>
    </p:bg>
    <p:spTree>
      <p:nvGrpSpPr>
        <p:cNvPr id="162" name="Shape 162"/>
        <p:cNvGrpSpPr/>
        <p:nvPr/>
      </p:nvGrpSpPr>
      <p:grpSpPr>
        <a:xfrm>
          <a:off x="0" y="0"/>
          <a:ext cx="0" cy="0"/>
          <a:chOff x="0" y="0"/>
          <a:chExt cx="0" cy="0"/>
        </a:xfrm>
      </p:grpSpPr>
      <p:pic>
        <p:nvPicPr>
          <p:cNvPr id="163" name="Google Shape;163;p29"/>
          <p:cNvPicPr preferRelativeResize="0"/>
          <p:nvPr/>
        </p:nvPicPr>
        <p:blipFill>
          <a:blip r:embed="rId3">
            <a:alphaModFix/>
          </a:blip>
          <a:stretch>
            <a:fillRect/>
          </a:stretch>
        </p:blipFill>
        <p:spPr>
          <a:xfrm>
            <a:off x="395375" y="304225"/>
            <a:ext cx="3629024" cy="4537224"/>
          </a:xfrm>
          <a:prstGeom prst="rect">
            <a:avLst/>
          </a:prstGeom>
          <a:noFill/>
          <a:ln cap="flat" cmpd="sng" w="38100">
            <a:solidFill>
              <a:schemeClr val="dk1"/>
            </a:solidFill>
            <a:prstDash val="solid"/>
            <a:round/>
            <a:headEnd len="sm" w="sm" type="none"/>
            <a:tailEnd len="sm" w="sm" type="none"/>
          </a:ln>
        </p:spPr>
      </p:pic>
      <p:sp>
        <p:nvSpPr>
          <p:cNvPr id="164" name="Google Shape;164;p29"/>
          <p:cNvSpPr/>
          <p:nvPr/>
        </p:nvSpPr>
        <p:spPr>
          <a:xfrm>
            <a:off x="4502475" y="1260350"/>
            <a:ext cx="4158152" cy="54757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dk1"/>
                </a:solidFill>
                <a:latin typeface="Arial"/>
              </a:rPr>
              <a:t>Thank You</a:t>
            </a:r>
          </a:p>
        </p:txBody>
      </p:sp>
      <p:sp>
        <p:nvSpPr>
          <p:cNvPr id="165" name="Google Shape;165;p29"/>
          <p:cNvSpPr/>
          <p:nvPr/>
        </p:nvSpPr>
        <p:spPr>
          <a:xfrm>
            <a:off x="4667600" y="2711900"/>
            <a:ext cx="3993027" cy="46982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dk1"/>
                </a:solidFill>
                <a:latin typeface="Arial"/>
              </a:rPr>
              <a:t>Miss Noura</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9" name="Shape 169"/>
        <p:cNvGrpSpPr/>
        <p:nvPr/>
      </p:nvGrpSpPr>
      <p:grpSpPr>
        <a:xfrm>
          <a:off x="0" y="0"/>
          <a:ext cx="0" cy="0"/>
          <a:chOff x="0" y="0"/>
          <a:chExt cx="0" cy="0"/>
        </a:xfrm>
      </p:grpSpPr>
      <p:pic>
        <p:nvPicPr>
          <p:cNvPr id="170" name="Google Shape;170;p30"/>
          <p:cNvPicPr preferRelativeResize="0"/>
          <p:nvPr/>
        </p:nvPicPr>
        <p:blipFill>
          <a:blip r:embed="rId3">
            <a:alphaModFix/>
          </a:blip>
          <a:stretch>
            <a:fillRect/>
          </a:stretch>
        </p:blipFill>
        <p:spPr>
          <a:xfrm>
            <a:off x="476250" y="348925"/>
            <a:ext cx="8191500" cy="3941550"/>
          </a:xfrm>
          <a:prstGeom prst="rect">
            <a:avLst/>
          </a:prstGeom>
          <a:noFill/>
          <a:ln>
            <a:noFill/>
          </a:ln>
        </p:spPr>
      </p:pic>
      <p:sp>
        <p:nvSpPr>
          <p:cNvPr id="171" name="Google Shape;171;p30"/>
          <p:cNvSpPr/>
          <p:nvPr/>
        </p:nvSpPr>
        <p:spPr>
          <a:xfrm>
            <a:off x="476250" y="4441625"/>
            <a:ext cx="8191490" cy="5441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FF00"/>
                </a:solidFill>
                <a:latin typeface="Arial"/>
              </a:rPr>
              <a:t>COUNTING  GAME</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59" name="Shape 59"/>
        <p:cNvGrpSpPr/>
        <p:nvPr/>
      </p:nvGrpSpPr>
      <p:grpSpPr>
        <a:xfrm>
          <a:off x="0" y="0"/>
          <a:ext cx="0" cy="0"/>
          <a:chOff x="0" y="0"/>
          <a:chExt cx="0" cy="0"/>
        </a:xfrm>
      </p:grpSpPr>
      <p:sp>
        <p:nvSpPr>
          <p:cNvPr id="60" name="Google Shape;60;p14"/>
          <p:cNvSpPr txBox="1"/>
          <p:nvPr/>
        </p:nvSpPr>
        <p:spPr>
          <a:xfrm>
            <a:off x="602250" y="-97800"/>
            <a:ext cx="79395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900">
                <a:latin typeface="Indie Flower"/>
                <a:ea typeface="Indie Flower"/>
                <a:cs typeface="Indie Flower"/>
                <a:sym typeface="Indie Flower"/>
              </a:rPr>
              <a:t>Prayer Stars⭐</a:t>
            </a:r>
            <a:endParaRPr sz="3900">
              <a:latin typeface="Indie Flower"/>
              <a:ea typeface="Indie Flower"/>
              <a:cs typeface="Indie Flower"/>
              <a:sym typeface="Indie Flower"/>
            </a:endParaRPr>
          </a:p>
        </p:txBody>
      </p:sp>
      <p:graphicFrame>
        <p:nvGraphicFramePr>
          <p:cNvPr id="61" name="Google Shape;61;p14"/>
          <p:cNvGraphicFramePr/>
          <p:nvPr/>
        </p:nvGraphicFramePr>
        <p:xfrm>
          <a:off x="865488" y="515375"/>
          <a:ext cx="3000000" cy="3000000"/>
        </p:xfrm>
        <a:graphic>
          <a:graphicData uri="http://schemas.openxmlformats.org/drawingml/2006/table">
            <a:tbl>
              <a:tblPr>
                <a:noFill/>
                <a:tableStyleId>{FB048BE2-2E2D-43E7-9103-B07CD1A1BA86}</a:tableStyleId>
              </a:tblPr>
              <a:tblGrid>
                <a:gridCol w="1563900"/>
                <a:gridCol w="5780775"/>
              </a:tblGrid>
              <a:tr h="468000">
                <a:tc>
                  <a:txBody>
                    <a:bodyPr/>
                    <a:lstStyle/>
                    <a:p>
                      <a:pPr indent="0" lvl="0" marL="0" rtl="0" algn="l">
                        <a:spcBef>
                          <a:spcPts val="0"/>
                        </a:spcBef>
                        <a:spcAft>
                          <a:spcPts val="0"/>
                        </a:spcAft>
                        <a:buNone/>
                      </a:pPr>
                      <a:r>
                        <a:rPr lang="en" sz="1700">
                          <a:latin typeface="Indie Flower"/>
                          <a:ea typeface="Indie Flower"/>
                          <a:cs typeface="Indie Flower"/>
                          <a:sym typeface="Indie Flower"/>
                        </a:rPr>
                        <a:t>Cassedy</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None/>
                      </a:pPr>
                      <a:r>
                        <a:rPr lang="en" sz="1700">
                          <a:solidFill>
                            <a:schemeClr val="dk1"/>
                          </a:solidFill>
                        </a:rPr>
                        <a:t>⭐️⭐️⭐️⭐️⭐️⭐️⭐️⭐️⭐️⭐️⭐️⭐️⭐️✅</a:t>
                      </a:r>
                      <a:endParaRPr sz="2100"/>
                    </a:p>
                  </a:txBody>
                  <a:tcPr marT="91425" marB="91425" marR="91425" marL="91425"/>
                </a:tc>
              </a:tr>
              <a:tr h="468000">
                <a:tc>
                  <a:txBody>
                    <a:bodyPr/>
                    <a:lstStyle/>
                    <a:p>
                      <a:pPr indent="0" lvl="0" marL="0" rtl="0" algn="l">
                        <a:spcBef>
                          <a:spcPts val="0"/>
                        </a:spcBef>
                        <a:spcAft>
                          <a:spcPts val="0"/>
                        </a:spcAft>
                        <a:buNone/>
                      </a:pPr>
                      <a:r>
                        <a:rPr lang="en" sz="1700">
                          <a:latin typeface="Indie Flower"/>
                          <a:ea typeface="Indie Flower"/>
                          <a:cs typeface="Indie Flower"/>
                          <a:sym typeface="Indie Flower"/>
                        </a:rPr>
                        <a:t>Milan</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rPr>
                        <a:t>⭐️⭐️⭐️⭐️⭐️</a:t>
                      </a:r>
                      <a:endParaRPr sz="900"/>
                    </a:p>
                  </a:txBody>
                  <a:tcPr marT="91425" marB="91425" marR="91425" marL="91425"/>
                </a:tc>
              </a:tr>
              <a:tr h="468000">
                <a:tc>
                  <a:txBody>
                    <a:bodyPr/>
                    <a:lstStyle/>
                    <a:p>
                      <a:pPr indent="0" lvl="0" marL="0" rtl="0" algn="l">
                        <a:spcBef>
                          <a:spcPts val="0"/>
                        </a:spcBef>
                        <a:spcAft>
                          <a:spcPts val="0"/>
                        </a:spcAft>
                        <a:buNone/>
                      </a:pPr>
                      <a:r>
                        <a:rPr lang="en" sz="1600">
                          <a:latin typeface="Indie Flower"/>
                          <a:ea typeface="Indie Flower"/>
                          <a:cs typeface="Indie Flower"/>
                          <a:sym typeface="Indie Flower"/>
                        </a:rPr>
                        <a:t>Devin</a:t>
                      </a:r>
                      <a:endParaRPr sz="16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rPr>
                        <a:t>⭐️⭐️⭐️⭐️⭐️⭐️⭐️⭐️⭐️⭐️✅</a:t>
                      </a:r>
                      <a:endParaRPr sz="900"/>
                    </a:p>
                  </a:txBody>
                  <a:tcPr marT="91425" marB="91425" marR="91425" marL="91425"/>
                </a:tc>
              </a:tr>
              <a:tr h="468000">
                <a:tc>
                  <a:txBody>
                    <a:bodyPr/>
                    <a:lstStyle/>
                    <a:p>
                      <a:pPr indent="0" lvl="0" marL="0" rtl="0" algn="l">
                        <a:spcBef>
                          <a:spcPts val="0"/>
                        </a:spcBef>
                        <a:spcAft>
                          <a:spcPts val="0"/>
                        </a:spcAft>
                        <a:buNone/>
                      </a:pPr>
                      <a:r>
                        <a:rPr lang="en" sz="1600">
                          <a:latin typeface="Indie Flower"/>
                          <a:ea typeface="Indie Flower"/>
                          <a:cs typeface="Indie Flower"/>
                          <a:sym typeface="Indie Flower"/>
                        </a:rPr>
                        <a:t>Kim</a:t>
                      </a:r>
                      <a:endParaRPr sz="16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rPr>
                        <a:t>⭐️⭐️⭐️⭐️</a:t>
                      </a:r>
                      <a:r>
                        <a:rPr lang="en" sz="1800">
                          <a:solidFill>
                            <a:schemeClr val="dk1"/>
                          </a:solidFill>
                        </a:rPr>
                        <a:t>⭐️⭐️⭐️⭐️⭐️⭐️⭐️⭐️⭐️⭐️⭐️⭐️⭐️⭐️⭐️</a:t>
                      </a:r>
                      <a:r>
                        <a:rPr lang="en" sz="1700">
                          <a:solidFill>
                            <a:schemeClr val="dk1"/>
                          </a:solidFill>
                        </a:rPr>
                        <a:t>✅</a:t>
                      </a:r>
                      <a:endParaRPr sz="900"/>
                    </a:p>
                  </a:txBody>
                  <a:tcPr marT="91425" marB="91425" marR="91425" marL="91425"/>
                </a:tc>
              </a:tr>
              <a:tr h="468000">
                <a:tc>
                  <a:txBody>
                    <a:bodyPr/>
                    <a:lstStyle/>
                    <a:p>
                      <a:pPr indent="0" lvl="0" marL="0" rtl="0" algn="l">
                        <a:spcBef>
                          <a:spcPts val="0"/>
                        </a:spcBef>
                        <a:spcAft>
                          <a:spcPts val="0"/>
                        </a:spcAft>
                        <a:buNone/>
                      </a:pPr>
                      <a:r>
                        <a:rPr lang="en" sz="1600">
                          <a:latin typeface="Indie Flower"/>
                          <a:ea typeface="Indie Flower"/>
                          <a:cs typeface="Indie Flower"/>
                          <a:sym typeface="Indie Flower"/>
                        </a:rPr>
                        <a:t>Cora</a:t>
                      </a:r>
                      <a:endParaRPr sz="16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rPr>
                        <a:t>⭐️⭐️⭐️⭐️⭐️⭐️⭐️⭐️⭐️⭐️⭐️✅</a:t>
                      </a:r>
                      <a:endParaRPr sz="900"/>
                    </a:p>
                  </a:txBody>
                  <a:tcPr marT="91425" marB="91425" marR="91425" marL="91425"/>
                </a:tc>
              </a:tr>
              <a:tr h="468000">
                <a:tc>
                  <a:txBody>
                    <a:bodyPr/>
                    <a:lstStyle/>
                    <a:p>
                      <a:pPr indent="0" lvl="0" marL="0" rtl="0" algn="l">
                        <a:spcBef>
                          <a:spcPts val="0"/>
                        </a:spcBef>
                        <a:spcAft>
                          <a:spcPts val="0"/>
                        </a:spcAft>
                        <a:buNone/>
                      </a:pPr>
                      <a:r>
                        <a:rPr lang="en" sz="1600">
                          <a:latin typeface="Indie Flower"/>
                          <a:ea typeface="Indie Flower"/>
                          <a:cs typeface="Indie Flower"/>
                          <a:sym typeface="Indie Flower"/>
                        </a:rPr>
                        <a:t>Hudson</a:t>
                      </a:r>
                      <a:endParaRPr sz="16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rPr>
                        <a:t>⭐️⭐️⭐️⭐️⭐️⭐️⭐️</a:t>
                      </a:r>
                      <a:r>
                        <a:rPr lang="en" sz="1700">
                          <a:solidFill>
                            <a:schemeClr val="dk1"/>
                          </a:solidFill>
                        </a:rPr>
                        <a:t>⭐️⭐️</a:t>
                      </a:r>
                      <a:endParaRPr sz="1700">
                        <a:solidFill>
                          <a:schemeClr val="dk1"/>
                        </a:solidFill>
                      </a:endParaRPr>
                    </a:p>
                  </a:txBody>
                  <a:tcPr marT="91425" marB="91425" marR="91425" marL="91425"/>
                </a:tc>
              </a:tr>
              <a:tr h="468000">
                <a:tc>
                  <a:txBody>
                    <a:bodyPr/>
                    <a:lstStyle/>
                    <a:p>
                      <a:pPr indent="0" lvl="0" marL="0" rtl="0" algn="l">
                        <a:spcBef>
                          <a:spcPts val="0"/>
                        </a:spcBef>
                        <a:spcAft>
                          <a:spcPts val="0"/>
                        </a:spcAft>
                        <a:buNone/>
                      </a:pPr>
                      <a:r>
                        <a:rPr lang="en" sz="1600">
                          <a:latin typeface="Indie Flower"/>
                          <a:ea typeface="Indie Flower"/>
                          <a:cs typeface="Indie Flower"/>
                          <a:sym typeface="Indie Flower"/>
                        </a:rPr>
                        <a:t>Dev</a:t>
                      </a:r>
                      <a:endParaRPr sz="16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rPr>
                        <a:t>⭐️⭐️⭐️⭐️</a:t>
                      </a:r>
                      <a:r>
                        <a:rPr lang="en" sz="1700">
                          <a:solidFill>
                            <a:schemeClr val="dk1"/>
                          </a:solidFill>
                        </a:rPr>
                        <a:t>⭐️⭐️⭐️</a:t>
                      </a:r>
                      <a:endParaRPr sz="900"/>
                    </a:p>
                  </a:txBody>
                  <a:tcPr marT="91425" marB="91425" marR="91425" marL="91425"/>
                </a:tc>
              </a:tr>
              <a:tr h="468000">
                <a:tc>
                  <a:txBody>
                    <a:bodyPr/>
                    <a:lstStyle/>
                    <a:p>
                      <a:pPr indent="0" lvl="0" marL="0" rtl="0" algn="l">
                        <a:spcBef>
                          <a:spcPts val="0"/>
                        </a:spcBef>
                        <a:spcAft>
                          <a:spcPts val="0"/>
                        </a:spcAft>
                        <a:buNone/>
                      </a:pPr>
                      <a:r>
                        <a:rPr lang="en" sz="1600">
                          <a:latin typeface="Indie Flower"/>
                          <a:ea typeface="Indie Flower"/>
                          <a:cs typeface="Indie Flower"/>
                          <a:sym typeface="Indie Flower"/>
                        </a:rPr>
                        <a:t>Manny</a:t>
                      </a:r>
                      <a:endParaRPr sz="16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rPr>
                        <a:t>⭐️⭐️⭐️⭐️⭐️⭐️⭐️⭐️⭐️⭐️⭐️⭐️✅ </a:t>
                      </a:r>
                      <a:endParaRPr sz="1700">
                        <a:solidFill>
                          <a:schemeClr val="dk1"/>
                        </a:solidFill>
                      </a:endParaRPr>
                    </a:p>
                  </a:txBody>
                  <a:tcPr marT="91425" marB="91425" marR="91425" marL="91425"/>
                </a:tc>
              </a:tr>
              <a:tr h="468000">
                <a:tc>
                  <a:txBody>
                    <a:bodyPr/>
                    <a:lstStyle/>
                    <a:p>
                      <a:pPr indent="0" lvl="0" marL="0" rtl="0" algn="l">
                        <a:spcBef>
                          <a:spcPts val="0"/>
                        </a:spcBef>
                        <a:spcAft>
                          <a:spcPts val="0"/>
                        </a:spcAft>
                        <a:buNone/>
                      </a:pPr>
                      <a:r>
                        <a:rPr lang="en" sz="1600">
                          <a:latin typeface="Indie Flower"/>
                          <a:ea typeface="Indie Flower"/>
                          <a:cs typeface="Indie Flower"/>
                          <a:sym typeface="Indie Flower"/>
                        </a:rPr>
                        <a:t>Camila </a:t>
                      </a:r>
                      <a:endParaRPr sz="16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rPr>
                        <a:t>⭐️⭐️⭐️⭐️⭐️⭐️⭐️⭐️⭐️⭐️⭐️⭐️✅</a:t>
                      </a:r>
                      <a:endParaRPr sz="1700">
                        <a:solidFill>
                          <a:schemeClr val="dk1"/>
                        </a:solidFill>
                      </a:endParaRPr>
                    </a:p>
                  </a:txBody>
                  <a:tcPr marT="91425" marB="91425" marR="91425" marL="91425"/>
                </a:tc>
              </a:tr>
              <a:tr h="468000">
                <a:tc>
                  <a:txBody>
                    <a:bodyPr/>
                    <a:lstStyle/>
                    <a:p>
                      <a:pPr indent="0" lvl="0" marL="0" rtl="0" algn="l">
                        <a:spcBef>
                          <a:spcPts val="0"/>
                        </a:spcBef>
                        <a:spcAft>
                          <a:spcPts val="0"/>
                        </a:spcAft>
                        <a:buNone/>
                      </a:pPr>
                      <a:r>
                        <a:rPr lang="en" sz="1600">
                          <a:latin typeface="Indie Flower"/>
                          <a:ea typeface="Indie Flower"/>
                          <a:cs typeface="Indie Flower"/>
                          <a:sym typeface="Indie Flower"/>
                        </a:rPr>
                        <a:t>Phoenix</a:t>
                      </a:r>
                      <a:endParaRPr sz="16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r>
                        <a:rPr lang="en" sz="1700">
                          <a:solidFill>
                            <a:schemeClr val="dk1"/>
                          </a:solidFill>
                        </a:rPr>
                        <a:t>⭐️⭐️⭐️⭐️⭐️⭐️⭐️</a:t>
                      </a:r>
                      <a:endParaRPr sz="1700">
                        <a:solidFill>
                          <a:schemeClr val="dk1"/>
                        </a:solidFill>
                      </a:endParaRPr>
                    </a:p>
                  </a:txBody>
                  <a:tcPr marT="91425" marB="91425" marR="91425" marL="91425"/>
                </a:tc>
              </a:tr>
            </a:tbl>
          </a:graphicData>
        </a:graphic>
      </p:graphicFrame>
      <p:pic>
        <p:nvPicPr>
          <p:cNvPr id="62" name="Google Shape;62;p14"/>
          <p:cNvPicPr preferRelativeResize="0"/>
          <p:nvPr/>
        </p:nvPicPr>
        <p:blipFill>
          <a:blip r:embed="rId3">
            <a:alphaModFix/>
          </a:blip>
          <a:stretch>
            <a:fillRect/>
          </a:stretch>
        </p:blipFill>
        <p:spPr>
          <a:xfrm>
            <a:off x="2030709" y="-15767"/>
            <a:ext cx="652541" cy="652525"/>
          </a:xfrm>
          <a:prstGeom prst="rect">
            <a:avLst/>
          </a:prstGeom>
          <a:noFill/>
          <a:ln>
            <a:noFill/>
          </a:ln>
        </p:spPr>
      </p:pic>
      <p:pic>
        <p:nvPicPr>
          <p:cNvPr id="63" name="Google Shape;63;p14"/>
          <p:cNvPicPr preferRelativeResize="0"/>
          <p:nvPr/>
        </p:nvPicPr>
        <p:blipFill>
          <a:blip r:embed="rId4">
            <a:alphaModFix/>
          </a:blip>
          <a:stretch>
            <a:fillRect/>
          </a:stretch>
        </p:blipFill>
        <p:spPr>
          <a:xfrm flipH="1">
            <a:off x="6177753" y="-15775"/>
            <a:ext cx="576422" cy="652525"/>
          </a:xfrm>
          <a:prstGeom prst="rect">
            <a:avLst/>
          </a:prstGeom>
          <a:noFill/>
          <a:ln>
            <a:noFill/>
          </a:ln>
        </p:spPr>
      </p:pic>
      <p:sp>
        <p:nvSpPr>
          <p:cNvPr id="64" name="Google Shape;64;p14"/>
          <p:cNvSpPr txBox="1"/>
          <p:nvPr/>
        </p:nvSpPr>
        <p:spPr>
          <a:xfrm>
            <a:off x="0" y="48900"/>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65" name="Google Shape;65;p14"/>
          <p:cNvSpPr txBox="1"/>
          <p:nvPr/>
        </p:nvSpPr>
        <p:spPr>
          <a:xfrm>
            <a:off x="8631050" y="48900"/>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66" name="Google Shape;66;p14"/>
          <p:cNvSpPr txBox="1"/>
          <p:nvPr/>
        </p:nvSpPr>
        <p:spPr>
          <a:xfrm>
            <a:off x="49850" y="4568075"/>
            <a:ext cx="4803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67" name="Google Shape;67;p14"/>
          <p:cNvSpPr txBox="1"/>
          <p:nvPr/>
        </p:nvSpPr>
        <p:spPr>
          <a:xfrm>
            <a:off x="8545500" y="4568075"/>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1" name="Shape 71"/>
        <p:cNvGrpSpPr/>
        <p:nvPr/>
      </p:nvGrpSpPr>
      <p:grpSpPr>
        <a:xfrm>
          <a:off x="0" y="0"/>
          <a:ext cx="0" cy="0"/>
          <a:chOff x="0" y="0"/>
          <a:chExt cx="0" cy="0"/>
        </a:xfrm>
      </p:grpSpPr>
      <p:pic>
        <p:nvPicPr>
          <p:cNvPr id="72" name="Google Shape;72;p15"/>
          <p:cNvPicPr preferRelativeResize="0"/>
          <p:nvPr/>
        </p:nvPicPr>
        <p:blipFill>
          <a:blip r:embed="rId3">
            <a:alphaModFix/>
          </a:blip>
          <a:stretch>
            <a:fillRect/>
          </a:stretch>
        </p:blipFill>
        <p:spPr>
          <a:xfrm>
            <a:off x="0" y="0"/>
            <a:ext cx="4572000" cy="5143500"/>
          </a:xfrm>
          <a:prstGeom prst="rect">
            <a:avLst/>
          </a:prstGeom>
          <a:noFill/>
          <a:ln>
            <a:noFill/>
          </a:ln>
        </p:spPr>
      </p:pic>
      <p:sp>
        <p:nvSpPr>
          <p:cNvPr id="73" name="Google Shape;73;p15"/>
          <p:cNvSpPr/>
          <p:nvPr/>
        </p:nvSpPr>
        <p:spPr>
          <a:xfrm>
            <a:off x="4641525" y="2261300"/>
            <a:ext cx="4026259" cy="62115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E599"/>
                </a:solidFill>
                <a:latin typeface="Arial"/>
              </a:rPr>
              <a:t>OPENING  PRAYERS</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82" name="Shape 82"/>
        <p:cNvGrpSpPr/>
        <p:nvPr/>
      </p:nvGrpSpPr>
      <p:grpSpPr>
        <a:xfrm>
          <a:off x="0" y="0"/>
          <a:ext cx="0" cy="0"/>
          <a:chOff x="0" y="0"/>
          <a:chExt cx="0" cy="0"/>
        </a:xfrm>
      </p:grpSpPr>
      <p:pic>
        <p:nvPicPr>
          <p:cNvPr id="83" name="Google Shape;83;p17"/>
          <p:cNvPicPr preferRelativeResize="0"/>
          <p:nvPr/>
        </p:nvPicPr>
        <p:blipFill>
          <a:blip r:embed="rId3">
            <a:alphaModFix/>
          </a:blip>
          <a:stretch>
            <a:fillRect/>
          </a:stretch>
        </p:blipFill>
        <p:spPr>
          <a:xfrm>
            <a:off x="762000" y="428625"/>
            <a:ext cx="7620000" cy="4286250"/>
          </a:xfrm>
          <a:prstGeom prst="rect">
            <a:avLst/>
          </a:prstGeom>
          <a:noFill/>
          <a:ln cap="flat" cmpd="sng" w="38100">
            <a:solidFill>
              <a:srgbClr val="38761D"/>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87" name="Shape 87"/>
        <p:cNvGrpSpPr/>
        <p:nvPr/>
      </p:nvGrpSpPr>
      <p:grpSpPr>
        <a:xfrm>
          <a:off x="0" y="0"/>
          <a:ext cx="0" cy="0"/>
          <a:chOff x="0" y="0"/>
          <a:chExt cx="0" cy="0"/>
        </a:xfrm>
      </p:grpSpPr>
      <p:pic>
        <p:nvPicPr>
          <p:cNvPr id="88" name="Google Shape;88;p18"/>
          <p:cNvPicPr preferRelativeResize="0"/>
          <p:nvPr/>
        </p:nvPicPr>
        <p:blipFill>
          <a:blip r:embed="rId3">
            <a:alphaModFix/>
          </a:blip>
          <a:stretch>
            <a:fillRect/>
          </a:stretch>
        </p:blipFill>
        <p:spPr>
          <a:xfrm>
            <a:off x="4898686" y="223962"/>
            <a:ext cx="3720739" cy="4695575"/>
          </a:xfrm>
          <a:prstGeom prst="rect">
            <a:avLst/>
          </a:prstGeom>
          <a:noFill/>
          <a:ln cap="flat" cmpd="sng" w="38100">
            <a:solidFill>
              <a:srgbClr val="BF9000"/>
            </a:solidFill>
            <a:prstDash val="solid"/>
            <a:round/>
            <a:headEnd len="sm" w="sm" type="none"/>
            <a:tailEnd len="sm" w="sm" type="none"/>
          </a:ln>
        </p:spPr>
      </p:pic>
      <p:pic>
        <p:nvPicPr>
          <p:cNvPr id="89" name="Google Shape;89;p18"/>
          <p:cNvPicPr preferRelativeResize="0"/>
          <p:nvPr/>
        </p:nvPicPr>
        <p:blipFill>
          <a:blip r:embed="rId4">
            <a:alphaModFix/>
          </a:blip>
          <a:stretch>
            <a:fillRect/>
          </a:stretch>
        </p:blipFill>
        <p:spPr>
          <a:xfrm>
            <a:off x="577250" y="223962"/>
            <a:ext cx="3673125" cy="4695575"/>
          </a:xfrm>
          <a:prstGeom prst="rect">
            <a:avLst/>
          </a:prstGeom>
          <a:noFill/>
          <a:ln cap="flat" cmpd="sng" w="38100">
            <a:solidFill>
              <a:srgbClr val="BF9000"/>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9"/>
          <p:cNvPicPr preferRelativeResize="0"/>
          <p:nvPr/>
        </p:nvPicPr>
        <p:blipFill>
          <a:blip r:embed="rId3">
            <a:alphaModFix/>
          </a:blip>
          <a:stretch>
            <a:fillRect/>
          </a:stretch>
        </p:blipFill>
        <p:spPr>
          <a:xfrm>
            <a:off x="152400" y="152400"/>
            <a:ext cx="3875267" cy="4838701"/>
          </a:xfrm>
          <a:prstGeom prst="rect">
            <a:avLst/>
          </a:prstGeom>
          <a:noFill/>
          <a:ln>
            <a:noFill/>
          </a:ln>
        </p:spPr>
      </p:pic>
      <p:sp>
        <p:nvSpPr>
          <p:cNvPr id="95" name="Google Shape;95;p19"/>
          <p:cNvSpPr txBox="1"/>
          <p:nvPr/>
        </p:nvSpPr>
        <p:spPr>
          <a:xfrm>
            <a:off x="4215625" y="627200"/>
            <a:ext cx="48588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1"/>
                </a:solidFill>
              </a:rPr>
              <a:t>If we are to serve God and humanity, effort is required. We must be diligent and hard working. Like trees that give forth goodly and wondrous fruits for the benefit and enjoyment of all, we make effort and work for the good of those around us. And we know that God promises to assist our efforts. So we rise every day, turn our hearts to Him in prayer, and then set out, confident that His love surrounds us and eager to do what little we each can to make this world an earthly paradise. And at the end of each day, we think about what we have done and thank God for His aid and assistance, knowing that we will try even harder the next day. </a:t>
            </a:r>
            <a:endParaRPr sz="17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00"/>
        </a:solidFill>
      </p:bgPr>
    </p:bg>
    <p:spTree>
      <p:nvGrpSpPr>
        <p:cNvPr id="99" name="Shape 99"/>
        <p:cNvGrpSpPr/>
        <p:nvPr/>
      </p:nvGrpSpPr>
      <p:grpSpPr>
        <a:xfrm>
          <a:off x="0" y="0"/>
          <a:ext cx="0" cy="0"/>
          <a:chOff x="0" y="0"/>
          <a:chExt cx="0" cy="0"/>
        </a:xfrm>
      </p:grpSpPr>
      <p:sp>
        <p:nvSpPr>
          <p:cNvPr id="100" name="Google Shape;100;p20"/>
          <p:cNvSpPr txBox="1"/>
          <p:nvPr/>
        </p:nvSpPr>
        <p:spPr>
          <a:xfrm>
            <a:off x="456300" y="1295100"/>
            <a:ext cx="82314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 </a:t>
            </a:r>
            <a:r>
              <a:rPr lang="en" sz="4500">
                <a:solidFill>
                  <a:schemeClr val="lt1"/>
                </a:solidFill>
              </a:rPr>
              <a:t>“...</a:t>
            </a:r>
            <a:r>
              <a:rPr lang="en" sz="4500">
                <a:solidFill>
                  <a:schemeClr val="lt1"/>
                </a:solidFill>
              </a:rPr>
              <a:t>your hearts </a:t>
            </a:r>
            <a:r>
              <a:rPr lang="en" sz="4500">
                <a:solidFill>
                  <a:schemeClr val="lt1"/>
                </a:solidFill>
              </a:rPr>
              <a:t>may </a:t>
            </a:r>
            <a:r>
              <a:rPr lang="en" sz="4500">
                <a:solidFill>
                  <a:schemeClr val="lt1"/>
                </a:solidFill>
              </a:rPr>
              <a:t>leap for joy </a:t>
            </a:r>
            <a:endParaRPr sz="4500">
              <a:solidFill>
                <a:schemeClr val="lt1"/>
              </a:solidFill>
            </a:endParaRPr>
          </a:p>
          <a:p>
            <a:pPr indent="0" lvl="0" marL="0" rtl="0" algn="l">
              <a:spcBef>
                <a:spcPts val="0"/>
              </a:spcBef>
              <a:spcAft>
                <a:spcPts val="0"/>
              </a:spcAft>
              <a:buNone/>
            </a:pPr>
            <a:r>
              <a:rPr lang="en" sz="4500">
                <a:solidFill>
                  <a:schemeClr val="lt1"/>
                </a:solidFill>
              </a:rPr>
              <a:t>  in the breathings of servitude </a:t>
            </a:r>
            <a:endParaRPr sz="4500">
              <a:solidFill>
                <a:schemeClr val="lt1"/>
              </a:solidFill>
            </a:endParaRPr>
          </a:p>
          <a:p>
            <a:pPr indent="0" lvl="0" marL="0" rtl="0" algn="l">
              <a:spcBef>
                <a:spcPts val="0"/>
              </a:spcBef>
              <a:spcAft>
                <a:spcPts val="0"/>
              </a:spcAft>
              <a:buNone/>
            </a:pPr>
            <a:r>
              <a:rPr lang="en" sz="4500">
                <a:solidFill>
                  <a:schemeClr val="lt1"/>
                </a:solidFill>
              </a:rPr>
              <a:t>  which well out from the breast </a:t>
            </a:r>
            <a:endParaRPr sz="4500">
              <a:solidFill>
                <a:schemeClr val="lt1"/>
              </a:solidFill>
            </a:endParaRPr>
          </a:p>
          <a:p>
            <a:pPr indent="0" lvl="0" marL="0" rtl="0" algn="l">
              <a:spcBef>
                <a:spcPts val="0"/>
              </a:spcBef>
              <a:spcAft>
                <a:spcPts val="0"/>
              </a:spcAft>
              <a:buNone/>
            </a:pPr>
            <a:r>
              <a:rPr lang="en" sz="4500">
                <a:solidFill>
                  <a:schemeClr val="lt1"/>
                </a:solidFill>
              </a:rPr>
              <a:t>  of ‘Abdu’l-Baha</a:t>
            </a:r>
            <a:r>
              <a:rPr lang="en" sz="4500">
                <a:solidFill>
                  <a:schemeClr val="lt1"/>
                </a:solidFill>
              </a:rPr>
              <a:t>…”</a:t>
            </a:r>
            <a:endParaRPr sz="4500">
              <a:solidFill>
                <a:schemeClr val="lt1"/>
              </a:solidFill>
            </a:endParaRPr>
          </a:p>
        </p:txBody>
      </p:sp>
      <p:sp>
        <p:nvSpPr>
          <p:cNvPr id="101" name="Google Shape;101;p20"/>
          <p:cNvSpPr/>
          <p:nvPr/>
        </p:nvSpPr>
        <p:spPr>
          <a:xfrm>
            <a:off x="421850" y="192400"/>
            <a:ext cx="834300" cy="834300"/>
          </a:xfrm>
          <a:prstGeom prst="hear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0"/>
          <p:cNvSpPr/>
          <p:nvPr/>
        </p:nvSpPr>
        <p:spPr>
          <a:xfrm>
            <a:off x="2857075" y="192400"/>
            <a:ext cx="834300" cy="834300"/>
          </a:xfrm>
          <a:prstGeom prst="hear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p:nvPr/>
        </p:nvSpPr>
        <p:spPr>
          <a:xfrm>
            <a:off x="5292288" y="192400"/>
            <a:ext cx="834300" cy="834300"/>
          </a:xfrm>
          <a:prstGeom prst="hear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0"/>
          <p:cNvSpPr/>
          <p:nvPr/>
        </p:nvSpPr>
        <p:spPr>
          <a:xfrm>
            <a:off x="7746050" y="192400"/>
            <a:ext cx="834300" cy="834300"/>
          </a:xfrm>
          <a:prstGeom prst="hear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21"/>
          <p:cNvPicPr preferRelativeResize="0"/>
          <p:nvPr/>
        </p:nvPicPr>
        <p:blipFill rotWithShape="1">
          <a:blip r:embed="rId3">
            <a:alphaModFix/>
          </a:blip>
          <a:srcRect b="2152" l="2566" r="1326" t="2199"/>
          <a:stretch/>
        </p:blipFill>
        <p:spPr>
          <a:xfrm>
            <a:off x="230350" y="141113"/>
            <a:ext cx="8683300" cy="486127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